
<file path=[Content_Types].xml><?xml version="1.0" encoding="utf-8"?>
<Types xmlns="http://schemas.openxmlformats.org/package/2006/content-types">
  <Default Extension="emf" ContentType="image/x-emf"/>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p:sldMasterIdLst>
    <p:sldMasterId id="2147483648" r:id="rId4"/>
  </p:sldMasterIdLst>
  <p:notesMasterIdLst>
    <p:notesMasterId r:id="rId13"/>
  </p:notesMasterIdLst>
  <p:handoutMasterIdLst>
    <p:handoutMasterId r:id="rId14"/>
  </p:handoutMasterIdLst>
  <p:sldIdLst>
    <p:sldId id="256" r:id="rId5"/>
    <p:sldId id="270" r:id="rId6"/>
    <p:sldId id="272" r:id="rId7"/>
    <p:sldId id="273" r:id="rId8"/>
    <p:sldId id="274" r:id="rId9"/>
    <p:sldId id="275" r:id="rId10"/>
    <p:sldId id="276" r:id="rId11"/>
    <p:sldId id="269" r:id="rId12"/>
  </p:sldIdLst>
  <p:sldSz cx="12198350" cy="6858000"/>
  <p:notesSz cx="6858000" cy="9144000"/>
  <p:embeddedFontLst>
    <p:embeddedFont>
      <p:font typeface="Georgia" panose="02040502050405020303" pitchFamily="18" charset="0"/>
      <p:regular r:id="rId15"/>
      <p:bold r:id="rId16"/>
      <p:italic r:id="rId17"/>
      <p:boldItalic r:id="rId18"/>
    </p:embeddedFont>
    <p:embeddedFont>
      <p:font typeface="Minion" panose="02000503070000020003" pitchFamily="2" charset="0"/>
      <p:regular r:id="rId19"/>
      <p:bold r:id="rId20"/>
      <p:italic r:id="rId21"/>
      <p:boldItalic r:id="rId22"/>
    </p:embeddedFont>
  </p:embeddedFontLst>
  <p:custDataLst>
    <p:tags r:id="rId23"/>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A52AD1-8B3C-41F6-AFA7-14FA0E86820F}">
          <p14:sldIdLst>
            <p14:sldId id="256"/>
            <p14:sldId id="270"/>
            <p14:sldId id="272"/>
            <p14:sldId id="273"/>
            <p14:sldId id="274"/>
            <p14:sldId id="275"/>
            <p14:sldId id="276"/>
            <p14:sldId id="269"/>
          </p14:sldIdLst>
        </p14:section>
        <p14:section name="Untitled Section" id="{3A5E2B8E-88B9-4286-9278-3A20A47B4D33}">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308"/>
    <a:srgbClr val="FEF9C3"/>
    <a:srgbClr val="22C55E"/>
    <a:srgbClr val="DCFCE7"/>
    <a:srgbClr val="FFFFFF"/>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3" autoAdjust="0"/>
    <p:restoredTop sz="77415" autoAdjust="0"/>
  </p:normalViewPr>
  <p:slideViewPr>
    <p:cSldViewPr>
      <p:cViewPr varScale="1">
        <p:scale>
          <a:sx n="96" d="100"/>
          <a:sy n="96" d="100"/>
        </p:scale>
        <p:origin x="176" y="200"/>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font" Target="fonts/font1.fntdata"/><Relationship Id="rId23"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17-11-2025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17-11-2025</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we are presenting a novel approach to music creation that combines the generative power of language models with the creative control that </a:t>
            </a:r>
            <a:r>
              <a:rPr lang="en-US" altLang="zh-CN" dirty="0"/>
              <a:t>real </a:t>
            </a:r>
            <a:r>
              <a:rPr lang="en-US" dirty="0"/>
              <a:t>musicians demand. Rather than asking AI to generate a complete track that you either accept or reject, we're building a system where AI and humans collaborate in real-time within Ableton Live, one of the industry-standard music production tools. This is enabled through the Model Context Protocol—MCP—which acts as the communication bridge between the AI and the </a:t>
            </a:r>
            <a:r>
              <a:rPr lang="en-US" altLang="zh-CN" dirty="0"/>
              <a:t>digital audio workstation</a:t>
            </a:r>
            <a:r>
              <a:rPr lang="en-US" dirty="0"/>
              <a:t>.</a:t>
            </a:r>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0</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music-generation tools work in a pretty rigid way: </a:t>
            </a:r>
          </a:p>
          <a:p>
            <a:r>
              <a:rPr lang="en-US" dirty="0"/>
              <a:t>you tell the system what you want, it spits out a full track, and you either take it or toss it. </a:t>
            </a:r>
          </a:p>
          <a:p>
            <a:r>
              <a:rPr lang="en-US" dirty="0"/>
              <a:t>The problem is that there’s no real in-between—maybe 80% sounds great, but the other 20% just doesn’t match what you had in mind, and you can’t easily fix just that part. </a:t>
            </a:r>
          </a:p>
          <a:p>
            <a:r>
              <a:rPr lang="en-US" dirty="0"/>
              <a:t>On top of that, if you’re not familiar with music theory, it’s hard to ask AI to generate the sound you actually want. </a:t>
            </a:r>
          </a:p>
          <a:p>
            <a:r>
              <a:rPr lang="en-US" dirty="0"/>
              <a:t>[Next]</a:t>
            </a: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4253577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CABDC-61AE-ED2F-85F2-AF9D254BE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F05E2-A203-4947-EA49-CC8B18E84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4B2C6-CA30-D3AC-CD3D-A4A1D1365D39}"/>
              </a:ext>
            </a:extLst>
          </p:cNvPr>
          <p:cNvSpPr>
            <a:spLocks noGrp="1"/>
          </p:cNvSpPr>
          <p:nvPr>
            <p:ph type="body" idx="1"/>
          </p:nvPr>
        </p:nvSpPr>
        <p:spPr/>
        <p:txBody>
          <a:bodyPr/>
          <a:lstStyle/>
          <a:p>
            <a:r>
              <a:rPr lang="en-US" dirty="0"/>
              <a:t>Third, and most importantly, there’s barely no real co-creativity. The human isn't collaborating with the AI; they're waiting for it to finish and then evaluating the result. We need real music notes to interact with.</a:t>
            </a:r>
            <a:endParaRPr lang="en-NL" dirty="0"/>
          </a:p>
        </p:txBody>
      </p:sp>
      <p:sp>
        <p:nvSpPr>
          <p:cNvPr id="4" name="Slide Number Placeholder 3">
            <a:extLst>
              <a:ext uri="{FF2B5EF4-FFF2-40B4-BE49-F238E27FC236}">
                <a16:creationId xmlns:a16="http://schemas.microsoft.com/office/drawing/2014/main" id="{CB4954BB-EAF7-4569-8649-894F6CD89810}"/>
              </a:ext>
            </a:extLst>
          </p:cNvPr>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3415093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problems are exactly what motivated COMIX.</a:t>
            </a:r>
          </a:p>
          <a:p>
            <a:br>
              <a:rPr lang="en-US" dirty="0"/>
            </a:br>
            <a:r>
              <a:rPr lang="en-US" dirty="0"/>
              <a:t>We want to move away from the old, one-shot approach and toward a truly co-creative workflow—one where users can edit generated notes directly in a professional environment. </a:t>
            </a:r>
          </a:p>
          <a:p>
            <a:r>
              <a:rPr lang="en-US" dirty="0"/>
              <a:t>With model-context protocols, AI generation can finally interact with human refinements in real time.</a:t>
            </a:r>
          </a:p>
          <a:p>
            <a:endParaRPr lang="en-US" dirty="0"/>
          </a:p>
          <a:p>
            <a:r>
              <a:rPr lang="en-US" dirty="0"/>
              <a:t>And thanks to the world knowledge of modern language models, you don’t need to be a music expert to get good results. Even simple prompts can lead to surprisingly solid, usable generations.</a:t>
            </a:r>
          </a:p>
        </p:txBody>
      </p:sp>
      <p:sp>
        <p:nvSpPr>
          <p:cNvPr id="4" name="Slide Number Placeholder 3"/>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21349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starting point is a digital music project—typically a set of MIDI tracks separated by instruments, vocals, and synths. Once these tracks are loaded into the DAW, the user can either edit them manually or simply tell the language model what changes they want. Through MCP, the model updates the music inside the DAW in real time. And when everything sounds the way you want, you can export the final mix right there in the DAW, fully compatible with standard industry workflows.</a:t>
            </a:r>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346301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1436854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12430094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94814EB-0BB0-4457-6297-388F8BFA73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17-11-2025</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pic>
        <p:nvPicPr>
          <p:cNvPr id="3" name="Picture 2">
            <a:extLst>
              <a:ext uri="{FF2B5EF4-FFF2-40B4-BE49-F238E27FC236}">
                <a16:creationId xmlns:a16="http://schemas.microsoft.com/office/drawing/2014/main" id="{3ADCC092-E9CD-3E17-A907-B36DE97D9AF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1842" y="4594421"/>
            <a:ext cx="3182840" cy="1768245"/>
          </a:xfrm>
          <a:prstGeom prst="rect">
            <a:avLst/>
          </a:prstGeom>
        </p:spPr>
      </p:pic>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dirty="0"/>
          </a:p>
        </p:txBody>
      </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userDrawn="1"/>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p:txBody>
          <a:bodyPr/>
          <a:lstStyle/>
          <a:p>
            <a:endParaRPr lang="en-US" dirty="0"/>
          </a:p>
        </p:txBody>
      </p:sp>
      <p:sp>
        <p:nvSpPr>
          <p:cNvPr id="12" name="Tijdelijke aanduiding voor tekst 11"/>
          <p:cNvSpPr>
            <a:spLocks noGrp="1"/>
          </p:cNvSpPr>
          <p:nvPr>
            <p:ph type="body" sz="quarter" idx="12"/>
          </p:nvPr>
        </p:nvSpPr>
        <p:spPr/>
        <p:txBody>
          <a:bodyPr/>
          <a:lstStyle/>
          <a:p>
            <a:endParaRPr lang="en-US" b="1" dirty="0"/>
          </a:p>
        </p:txBody>
      </p:sp>
      <p:sp>
        <p:nvSpPr>
          <p:cNvPr id="4" name="Titel 3"/>
          <p:cNvSpPr>
            <a:spLocks noGrp="1"/>
          </p:cNvSpPr>
          <p:nvPr>
            <p:ph type="title"/>
          </p:nvPr>
        </p:nvSpPr>
        <p:spPr>
          <a:xfrm>
            <a:off x="554559" y="620688"/>
            <a:ext cx="10657184" cy="2952328"/>
          </a:xfrm>
        </p:spPr>
        <p:txBody>
          <a:bodyPr/>
          <a:lstStyle/>
          <a:p>
            <a:r>
              <a:rPr lang="en-US" altLang="zh-CN" sz="3600" dirty="0"/>
              <a:t>COMIX</a:t>
            </a:r>
            <a:r>
              <a:rPr lang="en-US" sz="3600" dirty="0"/>
              <a:t>:</a:t>
            </a:r>
            <a:br>
              <a:rPr lang="en-US" sz="3600" dirty="0"/>
            </a:br>
            <a:r>
              <a:rPr lang="en-US" sz="3600" b="0" dirty="0"/>
              <a:t>A Co-Creative Music Mixing System Bridging AI Generation and Human Control</a:t>
            </a:r>
            <a:br>
              <a:rPr lang="en-US" sz="3600" b="0" dirty="0"/>
            </a:br>
            <a:endParaRPr lang="nl-NL" sz="3600" dirty="0"/>
          </a:p>
        </p:txBody>
      </p:sp>
      <p:sp>
        <p:nvSpPr>
          <p:cNvPr id="5" name="Tijdelijke aanduiding voor tekst 4"/>
          <p:cNvSpPr>
            <a:spLocks noGrp="1"/>
          </p:cNvSpPr>
          <p:nvPr>
            <p:ph type="body" sz="quarter" idx="14"/>
          </p:nvPr>
        </p:nvSpPr>
        <p:spPr>
          <a:xfrm>
            <a:off x="914599" y="3917304"/>
            <a:ext cx="6918325" cy="393700"/>
          </a:xfrm>
        </p:spPr>
        <p:txBody>
          <a:bodyPr>
            <a:normAutofit/>
          </a:bodyPr>
          <a:lstStyle/>
          <a:p>
            <a:r>
              <a:rPr lang="en-US" altLang="zh-TW" dirty="0"/>
              <a:t>Team </a:t>
            </a:r>
            <a:r>
              <a:rPr lang="nl-NL" dirty="0"/>
              <a:t>|, Phillip Shen| Leiden</a:t>
            </a:r>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A7B6-D02D-076A-4086-27A55CC1C092}"/>
              </a:ext>
            </a:extLst>
          </p:cNvPr>
          <p:cNvSpPr>
            <a:spLocks noGrp="1"/>
          </p:cNvSpPr>
          <p:nvPr>
            <p:ph type="title"/>
          </p:nvPr>
        </p:nvSpPr>
        <p:spPr/>
        <p:txBody>
          <a:bodyPr/>
          <a:lstStyle/>
          <a:p>
            <a:r>
              <a:rPr lang="en-US" dirty="0"/>
              <a:t>Problem with End-to-End Generation</a:t>
            </a:r>
            <a:endParaRPr lang="en-NL" dirty="0"/>
          </a:p>
        </p:txBody>
      </p:sp>
      <p:sp>
        <p:nvSpPr>
          <p:cNvPr id="3" name="Vertical Text Placeholder 2">
            <a:extLst>
              <a:ext uri="{FF2B5EF4-FFF2-40B4-BE49-F238E27FC236}">
                <a16:creationId xmlns:a16="http://schemas.microsoft.com/office/drawing/2014/main" id="{82451C5F-3323-7123-FDD8-686B225095F9}"/>
              </a:ext>
            </a:extLst>
          </p:cNvPr>
          <p:cNvSpPr>
            <a:spLocks noGrp="1"/>
          </p:cNvSpPr>
          <p:nvPr>
            <p:ph type="body" orient="vert" idx="1"/>
          </p:nvPr>
        </p:nvSpPr>
        <p:spPr>
          <a:xfrm>
            <a:off x="404663" y="1252836"/>
            <a:ext cx="10879088" cy="2320180"/>
          </a:xfrm>
        </p:spPr>
        <p:txBody>
          <a:bodyPr/>
          <a:lstStyle/>
          <a:p>
            <a:pPr marL="0" indent="0">
              <a:buNone/>
            </a:pPr>
            <a:r>
              <a:rPr lang="en-US" dirty="0"/>
              <a:t>Current AI music systems generate complete tracks as fixed outputs</a:t>
            </a:r>
          </a:p>
          <a:p>
            <a:r>
              <a:rPr lang="en-US" dirty="0"/>
              <a:t>Users face binary choice: accept the entire generation or start over</a:t>
            </a:r>
          </a:p>
          <a:p>
            <a:r>
              <a:rPr lang="en-US" dirty="0"/>
              <a:t>Lack of domain knowledge resulting in low-quality generation</a:t>
            </a:r>
            <a:endParaRPr lang="en-NL" dirty="0"/>
          </a:p>
        </p:txBody>
      </p:sp>
      <p:sp>
        <p:nvSpPr>
          <p:cNvPr id="5" name="Slide Number Placeholder 4">
            <a:extLst>
              <a:ext uri="{FF2B5EF4-FFF2-40B4-BE49-F238E27FC236}">
                <a16:creationId xmlns:a16="http://schemas.microsoft.com/office/drawing/2014/main" id="{D832D27B-655E-09ED-5CD6-E3381CE46AD8}"/>
              </a:ext>
            </a:extLst>
          </p:cNvPr>
          <p:cNvSpPr>
            <a:spLocks noGrp="1"/>
          </p:cNvSpPr>
          <p:nvPr>
            <p:ph type="sldNum" sz="quarter" idx="4"/>
          </p:nvPr>
        </p:nvSpPr>
        <p:spPr/>
        <p:txBody>
          <a:bodyPr/>
          <a:lstStyle/>
          <a:p>
            <a:fld id="{5EE7099E-8998-4851-915A-4F4831808297}" type="slidenum">
              <a:rPr lang="nl-NL" smtClean="0"/>
              <a:pPr/>
              <a:t>1</a:t>
            </a:fld>
            <a:endParaRPr lang="nl-NL" dirty="0"/>
          </a:p>
        </p:txBody>
      </p:sp>
    </p:spTree>
    <p:extLst>
      <p:ext uri="{BB962C8B-B14F-4D97-AF65-F5344CB8AC3E}">
        <p14:creationId xmlns:p14="http://schemas.microsoft.com/office/powerpoint/2010/main" val="2525563026"/>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78AD6-9C79-F41B-65A4-B9D2852C6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DE24D-8F07-F591-C492-097FE76A945E}"/>
              </a:ext>
            </a:extLst>
          </p:cNvPr>
          <p:cNvSpPr>
            <a:spLocks noGrp="1"/>
          </p:cNvSpPr>
          <p:nvPr>
            <p:ph type="title"/>
          </p:nvPr>
        </p:nvSpPr>
        <p:spPr/>
        <p:txBody>
          <a:bodyPr/>
          <a:lstStyle/>
          <a:p>
            <a:r>
              <a:rPr lang="en-US" dirty="0"/>
              <a:t>Problem with End-to-End Generation</a:t>
            </a:r>
            <a:endParaRPr lang="en-NL" dirty="0"/>
          </a:p>
        </p:txBody>
      </p:sp>
      <p:sp>
        <p:nvSpPr>
          <p:cNvPr id="5" name="Slide Number Placeholder 4">
            <a:extLst>
              <a:ext uri="{FF2B5EF4-FFF2-40B4-BE49-F238E27FC236}">
                <a16:creationId xmlns:a16="http://schemas.microsoft.com/office/drawing/2014/main" id="{F83587F1-88D7-2EA1-13D1-435D1372C5F8}"/>
              </a:ext>
            </a:extLst>
          </p:cNvPr>
          <p:cNvSpPr>
            <a:spLocks noGrp="1"/>
          </p:cNvSpPr>
          <p:nvPr>
            <p:ph type="sldNum" sz="quarter" idx="4"/>
          </p:nvPr>
        </p:nvSpPr>
        <p:spPr/>
        <p:txBody>
          <a:bodyPr/>
          <a:lstStyle/>
          <a:p>
            <a:fld id="{5EE7099E-8998-4851-915A-4F4831808297}" type="slidenum">
              <a:rPr lang="nl-NL" smtClean="0"/>
              <a:pPr/>
              <a:t>2</a:t>
            </a:fld>
            <a:endParaRPr lang="nl-NL" dirty="0"/>
          </a:p>
        </p:txBody>
      </p:sp>
      <p:sp>
        <p:nvSpPr>
          <p:cNvPr id="6" name="Vertical Text Placeholder 2">
            <a:extLst>
              <a:ext uri="{FF2B5EF4-FFF2-40B4-BE49-F238E27FC236}">
                <a16:creationId xmlns:a16="http://schemas.microsoft.com/office/drawing/2014/main" id="{C0A892CD-5D30-13E1-2AFB-D1E10D5FCDE3}"/>
              </a:ext>
            </a:extLst>
          </p:cNvPr>
          <p:cNvSpPr txBox="1">
            <a:spLocks/>
          </p:cNvSpPr>
          <p:nvPr/>
        </p:nvSpPr>
        <p:spPr>
          <a:xfrm>
            <a:off x="2570783" y="4175024"/>
            <a:ext cx="6702625" cy="1296144"/>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en-US" dirty="0"/>
              <a:t>Limited co-creativity: Humans become passive listeners, </a:t>
            </a:r>
          </a:p>
          <a:p>
            <a:pPr marL="0" indent="0">
              <a:buNone/>
            </a:pPr>
            <a:r>
              <a:rPr lang="en-US" dirty="0"/>
              <a:t>not active creators</a:t>
            </a:r>
            <a:endParaRPr lang="en-NL" dirty="0"/>
          </a:p>
        </p:txBody>
      </p:sp>
      <p:sp>
        <p:nvSpPr>
          <p:cNvPr id="7" name="Cloud 6">
            <a:extLst>
              <a:ext uri="{FF2B5EF4-FFF2-40B4-BE49-F238E27FC236}">
                <a16:creationId xmlns:a16="http://schemas.microsoft.com/office/drawing/2014/main" id="{0024F961-98DB-13D2-8A5B-52439D2F4168}"/>
              </a:ext>
            </a:extLst>
          </p:cNvPr>
          <p:cNvSpPr/>
          <p:nvPr/>
        </p:nvSpPr>
        <p:spPr>
          <a:xfrm>
            <a:off x="1427851" y="3582925"/>
            <a:ext cx="9342645" cy="2232248"/>
          </a:xfrm>
          <a:prstGeom prst="cloud">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Vertical Text Placeholder 2">
            <a:extLst>
              <a:ext uri="{FF2B5EF4-FFF2-40B4-BE49-F238E27FC236}">
                <a16:creationId xmlns:a16="http://schemas.microsoft.com/office/drawing/2014/main" id="{9C176D2E-3716-7C81-F0F2-B938127BC50D}"/>
              </a:ext>
            </a:extLst>
          </p:cNvPr>
          <p:cNvSpPr>
            <a:spLocks noGrp="1"/>
          </p:cNvSpPr>
          <p:nvPr>
            <p:ph type="body" orient="vert" idx="1"/>
          </p:nvPr>
        </p:nvSpPr>
        <p:spPr>
          <a:xfrm>
            <a:off x="404663" y="1252836"/>
            <a:ext cx="10879088" cy="2320180"/>
          </a:xfrm>
        </p:spPr>
        <p:txBody>
          <a:bodyPr/>
          <a:lstStyle/>
          <a:p>
            <a:pPr marL="0" indent="0">
              <a:buNone/>
            </a:pPr>
            <a:r>
              <a:rPr lang="en-US" dirty="0"/>
              <a:t>Current AI music systems generate complete tracks as fixed outputs</a:t>
            </a:r>
          </a:p>
          <a:p>
            <a:r>
              <a:rPr lang="en-US" dirty="0"/>
              <a:t>Users face binary choice: accept the entire generation or start over</a:t>
            </a:r>
          </a:p>
          <a:p>
            <a:r>
              <a:rPr lang="en-US" dirty="0"/>
              <a:t>Lack of domain knowledge resulting in low-quality generation</a:t>
            </a:r>
            <a:endParaRPr lang="en-NL" dirty="0"/>
          </a:p>
        </p:txBody>
      </p:sp>
    </p:spTree>
    <p:extLst>
      <p:ext uri="{BB962C8B-B14F-4D97-AF65-F5344CB8AC3E}">
        <p14:creationId xmlns:p14="http://schemas.microsoft.com/office/powerpoint/2010/main" val="38678394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CDC6DFC-909A-D4E1-A1FB-CD8C55480A44}"/>
              </a:ext>
            </a:extLst>
          </p:cNvPr>
          <p:cNvSpPr>
            <a:spLocks noGrp="1"/>
          </p:cNvSpPr>
          <p:nvPr>
            <p:ph type="title"/>
          </p:nvPr>
        </p:nvSpPr>
        <p:spPr/>
        <p:txBody>
          <a:bodyPr/>
          <a:lstStyle/>
          <a:p>
            <a:r>
              <a:rPr lang="en-US" dirty="0"/>
              <a:t>Our Motivation</a:t>
            </a:r>
            <a:endParaRPr lang="en-NL" dirty="0"/>
          </a:p>
        </p:txBody>
      </p:sp>
      <p:sp>
        <p:nvSpPr>
          <p:cNvPr id="7" name="Vertical Text Placeholder 6">
            <a:extLst>
              <a:ext uri="{FF2B5EF4-FFF2-40B4-BE49-F238E27FC236}">
                <a16:creationId xmlns:a16="http://schemas.microsoft.com/office/drawing/2014/main" id="{71BCE9C4-B86A-7C4D-E0A5-B02CAAE0DC36}"/>
              </a:ext>
            </a:extLst>
          </p:cNvPr>
          <p:cNvSpPr>
            <a:spLocks noGrp="1"/>
          </p:cNvSpPr>
          <p:nvPr>
            <p:ph type="body" orient="vert" idx="1"/>
          </p:nvPr>
        </p:nvSpPr>
        <p:spPr>
          <a:xfrm>
            <a:off x="1490663" y="1340768"/>
            <a:ext cx="6990658" cy="2384226"/>
          </a:xfrm>
        </p:spPr>
        <p:txBody>
          <a:bodyPr/>
          <a:lstStyle/>
          <a:p>
            <a:pPr marL="0" indent="0">
              <a:buNone/>
            </a:pPr>
            <a:r>
              <a:rPr lang="en-US" dirty="0"/>
              <a:t>Shift from "generate-and-accept" to "generate-and-collaborate"</a:t>
            </a:r>
          </a:p>
          <a:p>
            <a:r>
              <a:rPr lang="en-US" dirty="0"/>
              <a:t>Leverage MCP for HCI-friendly, human-interactable note editing</a:t>
            </a:r>
          </a:p>
          <a:p>
            <a:r>
              <a:rPr lang="en-US" dirty="0"/>
              <a:t>Enable true co-creativity: AI generates initial ideas, humans refine in real-time</a:t>
            </a:r>
          </a:p>
        </p:txBody>
      </p:sp>
      <p:sp>
        <p:nvSpPr>
          <p:cNvPr id="5" name="Slide Number Placeholder 4">
            <a:extLst>
              <a:ext uri="{FF2B5EF4-FFF2-40B4-BE49-F238E27FC236}">
                <a16:creationId xmlns:a16="http://schemas.microsoft.com/office/drawing/2014/main" id="{699732D6-28BF-4594-E1BB-3DCC38FF9396}"/>
              </a:ext>
            </a:extLst>
          </p:cNvPr>
          <p:cNvSpPr>
            <a:spLocks noGrp="1"/>
          </p:cNvSpPr>
          <p:nvPr>
            <p:ph type="sldNum" sz="quarter" idx="4"/>
          </p:nvPr>
        </p:nvSpPr>
        <p:spPr/>
        <p:txBody>
          <a:bodyPr/>
          <a:lstStyle/>
          <a:p>
            <a:fld id="{5EE7099E-8998-4851-915A-4F4831808297}" type="slidenum">
              <a:rPr lang="nl-NL" smtClean="0"/>
              <a:pPr/>
              <a:t>3</a:t>
            </a:fld>
            <a:endParaRPr lang="nl-NL" dirty="0"/>
          </a:p>
        </p:txBody>
      </p:sp>
      <p:sp>
        <p:nvSpPr>
          <p:cNvPr id="8" name="Vertical Text Placeholder 6">
            <a:extLst>
              <a:ext uri="{FF2B5EF4-FFF2-40B4-BE49-F238E27FC236}">
                <a16:creationId xmlns:a16="http://schemas.microsoft.com/office/drawing/2014/main" id="{A3E40D87-C0A6-9C78-10E5-BBCB2313C7D1}"/>
              </a:ext>
            </a:extLst>
          </p:cNvPr>
          <p:cNvSpPr txBox="1">
            <a:spLocks/>
          </p:cNvSpPr>
          <p:nvPr/>
        </p:nvSpPr>
        <p:spPr>
          <a:xfrm>
            <a:off x="1490663" y="4293096"/>
            <a:ext cx="8712968" cy="2088232"/>
          </a:xfrm>
          <a:prstGeom prst="rect">
            <a:avLst/>
          </a:prstGeom>
        </p:spPr>
        <p:txBody>
          <a:bodyPr vert="horz" lIns="0" tIns="0" rIns="0" bIns="0" rtlCol="0">
            <a:normAutofit/>
          </a:bodyPr>
          <a:lst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Arial" panose="020B0604020202020204" pitchFamily="34" charset="0"/>
              <a:buNone/>
            </a:pPr>
            <a:r>
              <a:rPr lang="en-US" dirty="0"/>
              <a:t>AI-assisted music creation</a:t>
            </a:r>
          </a:p>
          <a:p>
            <a:r>
              <a:rPr lang="en-US" dirty="0"/>
              <a:t>World-knowledge about equalizer, </a:t>
            </a:r>
            <a:r>
              <a:rPr lang="en-US" altLang="zh-CN" dirty="0"/>
              <a:t>mode, chord, et c.</a:t>
            </a:r>
            <a:endParaRPr lang="en-US" dirty="0"/>
          </a:p>
          <a:p>
            <a:endParaRPr lang="en-NL" dirty="0"/>
          </a:p>
        </p:txBody>
      </p:sp>
      <p:pic>
        <p:nvPicPr>
          <p:cNvPr id="1026" name="Picture 2">
            <a:extLst>
              <a:ext uri="{FF2B5EF4-FFF2-40B4-BE49-F238E27FC236}">
                <a16:creationId xmlns:a16="http://schemas.microsoft.com/office/drawing/2014/main" id="{D10172FB-F74E-436C-87C0-5912AA1E60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511" y="2636912"/>
            <a:ext cx="1226679" cy="12266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AE737C3-B60A-A19B-DA77-CCE4A891F4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375" y="728430"/>
            <a:ext cx="4386555" cy="128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875898"/>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566707-8299-C5B8-AC30-133A422D1DA9}"/>
              </a:ext>
            </a:extLst>
          </p:cNvPr>
          <p:cNvPicPr>
            <a:picLocks noChangeAspect="1"/>
          </p:cNvPicPr>
          <p:nvPr/>
        </p:nvPicPr>
        <p:blipFill>
          <a:blip r:embed="rId3">
            <a:alphaModFix amt="14000"/>
          </a:blip>
          <a:stretch>
            <a:fillRect/>
          </a:stretch>
        </p:blipFill>
        <p:spPr>
          <a:xfrm>
            <a:off x="870477" y="1064017"/>
            <a:ext cx="10305187" cy="5181783"/>
          </a:xfrm>
          <a:prstGeom prst="rect">
            <a:avLst/>
          </a:prstGeom>
        </p:spPr>
      </p:pic>
      <p:sp>
        <p:nvSpPr>
          <p:cNvPr id="2" name="Title 1">
            <a:extLst>
              <a:ext uri="{FF2B5EF4-FFF2-40B4-BE49-F238E27FC236}">
                <a16:creationId xmlns:a16="http://schemas.microsoft.com/office/drawing/2014/main" id="{3C222A24-0201-B012-F03B-E818EE48431A}"/>
              </a:ext>
            </a:extLst>
          </p:cNvPr>
          <p:cNvSpPr>
            <a:spLocks noGrp="1"/>
          </p:cNvSpPr>
          <p:nvPr>
            <p:ph type="title"/>
          </p:nvPr>
        </p:nvSpPr>
        <p:spPr/>
        <p:txBody>
          <a:bodyPr/>
          <a:lstStyle/>
          <a:p>
            <a:r>
              <a:rPr lang="en-US" dirty="0"/>
              <a:t>System Architecture Overview</a:t>
            </a:r>
            <a:endParaRPr lang="en-NL" dirty="0"/>
          </a:p>
        </p:txBody>
      </p:sp>
      <p:sp>
        <p:nvSpPr>
          <p:cNvPr id="4" name="Slide Number Placeholder 3">
            <a:extLst>
              <a:ext uri="{FF2B5EF4-FFF2-40B4-BE49-F238E27FC236}">
                <a16:creationId xmlns:a16="http://schemas.microsoft.com/office/drawing/2014/main" id="{8203C1BD-CC44-5E65-91B5-50CA50DCBF7C}"/>
              </a:ext>
            </a:extLst>
          </p:cNvPr>
          <p:cNvSpPr>
            <a:spLocks noGrp="1"/>
          </p:cNvSpPr>
          <p:nvPr>
            <p:ph type="sldNum" sz="quarter" idx="4"/>
          </p:nvPr>
        </p:nvSpPr>
        <p:spPr/>
        <p:txBody>
          <a:bodyPr/>
          <a:lstStyle/>
          <a:p>
            <a:fld id="{5EE7099E-8998-4851-915A-4F4831808297}" type="slidenum">
              <a:rPr lang="nl-NL" smtClean="0"/>
              <a:pPr/>
              <a:t>4</a:t>
            </a:fld>
            <a:endParaRPr lang="nl-NL"/>
          </a:p>
        </p:txBody>
      </p:sp>
      <p:sp>
        <p:nvSpPr>
          <p:cNvPr id="6" name="Rectangle: Rounded Corners 5">
            <a:extLst>
              <a:ext uri="{FF2B5EF4-FFF2-40B4-BE49-F238E27FC236}">
                <a16:creationId xmlns:a16="http://schemas.microsoft.com/office/drawing/2014/main" id="{38A8D228-1DEE-F6BC-9C79-2672A48D3A4D}"/>
              </a:ext>
            </a:extLst>
          </p:cNvPr>
          <p:cNvSpPr/>
          <p:nvPr/>
        </p:nvSpPr>
        <p:spPr>
          <a:xfrm>
            <a:off x="942499" y="2690205"/>
            <a:ext cx="1440160" cy="648072"/>
          </a:xfrm>
          <a:prstGeom prst="round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Initial Audio File</a:t>
            </a:r>
            <a:endParaRPr lang="en-NL" dirty="0">
              <a:latin typeface="Arial" panose="020B060402020202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F8654CFD-1123-22ED-366A-8E953AFAD68B}"/>
              </a:ext>
            </a:extLst>
          </p:cNvPr>
          <p:cNvCxnSpPr>
            <a:cxnSpLocks/>
          </p:cNvCxnSpPr>
          <p:nvPr/>
        </p:nvCxnSpPr>
        <p:spPr>
          <a:xfrm>
            <a:off x="2497714" y="3014241"/>
            <a:ext cx="749041"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B04297C-1863-C778-2792-93B4A113ADD3}"/>
              </a:ext>
            </a:extLst>
          </p:cNvPr>
          <p:cNvSpPr/>
          <p:nvPr/>
        </p:nvSpPr>
        <p:spPr>
          <a:xfrm>
            <a:off x="3362871" y="1704845"/>
            <a:ext cx="5148646" cy="2592274"/>
          </a:xfrm>
          <a:prstGeom prst="roundRect">
            <a:avLst/>
          </a:prstGeom>
          <a:solidFill>
            <a:schemeClr val="bg2">
              <a:lumMod val="10000"/>
              <a:lumOff val="9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11" name="Rectangle 10">
            <a:extLst>
              <a:ext uri="{FF2B5EF4-FFF2-40B4-BE49-F238E27FC236}">
                <a16:creationId xmlns:a16="http://schemas.microsoft.com/office/drawing/2014/main" id="{992A2462-AD48-461B-FD4A-F988DEE7E82E}"/>
              </a:ext>
            </a:extLst>
          </p:cNvPr>
          <p:cNvSpPr/>
          <p:nvPr/>
        </p:nvSpPr>
        <p:spPr>
          <a:xfrm>
            <a:off x="3830998" y="2172890"/>
            <a:ext cx="1296144" cy="576064"/>
          </a:xfrm>
          <a:prstGeom prst="rect">
            <a:avLst/>
          </a:prstGeom>
          <a:solidFill>
            <a:schemeClr val="accent2">
              <a:lumMod val="60000"/>
              <a:lumOff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DAW</a:t>
            </a:r>
            <a:endParaRPr lang="en-NL"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D4C43945-2315-CB08-7EA4-6624BE6B775E}"/>
              </a:ext>
            </a:extLst>
          </p:cNvPr>
          <p:cNvSpPr/>
          <p:nvPr/>
        </p:nvSpPr>
        <p:spPr>
          <a:xfrm>
            <a:off x="6639309" y="2167318"/>
            <a:ext cx="1296144" cy="576064"/>
          </a:xfrm>
          <a:prstGeom prst="rect">
            <a:avLst/>
          </a:prstGeom>
          <a:solidFill>
            <a:schemeClr val="accent2">
              <a:lumMod val="60000"/>
              <a:lumOff val="40000"/>
            </a:schemeClr>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LLM</a:t>
            </a:r>
            <a:endParaRPr lang="en-NL"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93728C5-C6C1-6347-37C4-95A8B1BB81AA}"/>
              </a:ext>
            </a:extLst>
          </p:cNvPr>
          <p:cNvSpPr txBox="1"/>
          <p:nvPr/>
        </p:nvSpPr>
        <p:spPr>
          <a:xfrm>
            <a:off x="5540308" y="1582541"/>
            <a:ext cx="793773" cy="480728"/>
          </a:xfrm>
          <a:prstGeom prst="rect">
            <a:avLst/>
          </a:prstGeom>
          <a:noFill/>
        </p:spPr>
        <p:txBody>
          <a:bodyPr wrap="square" lIns="108000" tIns="108000" rIns="108000" bIns="108000" rtlCol="0">
            <a:noAutofit/>
          </a:bodyPr>
          <a:lstStyle/>
          <a:p>
            <a:r>
              <a:rPr lang="en-US" altLang="zh-CN" noProof="0" dirty="0">
                <a:solidFill>
                  <a:schemeClr val="bg2"/>
                </a:solidFill>
                <a:latin typeface="Arial" panose="020B0604020202020204" pitchFamily="34" charset="0"/>
                <a:cs typeface="Arial" panose="020B0604020202020204" pitchFamily="34" charset="0"/>
              </a:rPr>
              <a:t>MCP</a:t>
            </a:r>
            <a:endParaRPr lang="en-NL" noProof="0" dirty="0" err="1">
              <a:solidFill>
                <a:schemeClr val="bg2"/>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29196564-3284-4F33-0BEF-4F6922908A18}"/>
              </a:ext>
            </a:extLst>
          </p:cNvPr>
          <p:cNvSpPr txBox="1"/>
          <p:nvPr/>
        </p:nvSpPr>
        <p:spPr>
          <a:xfrm>
            <a:off x="6675239" y="4272543"/>
            <a:ext cx="914400" cy="914400"/>
          </a:xfrm>
          <a:prstGeom prst="rect">
            <a:avLst/>
          </a:prstGeom>
          <a:noFill/>
        </p:spPr>
        <p:txBody>
          <a:bodyPr wrap="none" lIns="108000" tIns="108000" rIns="108000" bIns="108000" rtlCol="0">
            <a:noAutofit/>
          </a:bodyPr>
          <a:lstStyle/>
          <a:p>
            <a:endParaRPr lang="en-NL" noProof="0" dirty="0" err="1">
              <a:solidFill>
                <a:schemeClr val="bg2"/>
              </a:solidFill>
            </a:endParaRPr>
          </a:p>
        </p:txBody>
      </p:sp>
      <p:sp>
        <p:nvSpPr>
          <p:cNvPr id="19" name="Rectangle: Rounded Corners 18">
            <a:extLst>
              <a:ext uri="{FF2B5EF4-FFF2-40B4-BE49-F238E27FC236}">
                <a16:creationId xmlns:a16="http://schemas.microsoft.com/office/drawing/2014/main" id="{475108E7-8AD6-B02F-E8E7-6A8D4CAD82B8}"/>
              </a:ext>
            </a:extLst>
          </p:cNvPr>
          <p:cNvSpPr/>
          <p:nvPr/>
        </p:nvSpPr>
        <p:spPr>
          <a:xfrm>
            <a:off x="5150747" y="3469034"/>
            <a:ext cx="1512167" cy="642500"/>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User</a:t>
            </a:r>
            <a:endParaRPr lang="en-NL" dirty="0">
              <a:latin typeface="Arial" panose="020B0604020202020204"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60D6BE3-260C-CD2F-508A-934B126CC30A}"/>
              </a:ext>
            </a:extLst>
          </p:cNvPr>
          <p:cNvCxnSpPr/>
          <p:nvPr/>
        </p:nvCxnSpPr>
        <p:spPr>
          <a:xfrm flipH="1" flipV="1">
            <a:off x="4551078" y="2820962"/>
            <a:ext cx="720080" cy="648072"/>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7A92D7B-3282-5964-B45F-A825BC2B149B}"/>
              </a:ext>
            </a:extLst>
          </p:cNvPr>
          <p:cNvSpPr txBox="1"/>
          <p:nvPr/>
        </p:nvSpPr>
        <p:spPr>
          <a:xfrm rot="2640398">
            <a:off x="4428051" y="2825435"/>
            <a:ext cx="1086371" cy="929539"/>
          </a:xfrm>
          <a:prstGeom prst="rect">
            <a:avLst/>
          </a:prstGeom>
          <a:noFill/>
        </p:spPr>
        <p:txBody>
          <a:bodyPr wrap="squar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Manual         Edit</a:t>
            </a:r>
            <a:endParaRPr lang="en-NL" noProof="0" dirty="0" err="1">
              <a:solidFill>
                <a:schemeClr val="bg2"/>
              </a:solidFill>
              <a:latin typeface="Arial" panose="020B0604020202020204" pitchFamily="34" charset="0"/>
              <a:cs typeface="Arial" panose="020B0604020202020204" pitchFamily="34" charset="0"/>
            </a:endParaRPr>
          </a:p>
        </p:txBody>
      </p:sp>
      <p:cxnSp>
        <p:nvCxnSpPr>
          <p:cNvPr id="23" name="Straight Arrow Connector 22">
            <a:extLst>
              <a:ext uri="{FF2B5EF4-FFF2-40B4-BE49-F238E27FC236}">
                <a16:creationId xmlns:a16="http://schemas.microsoft.com/office/drawing/2014/main" id="{CEF4C441-3615-111C-03B1-939686A2D3CC}"/>
              </a:ext>
            </a:extLst>
          </p:cNvPr>
          <p:cNvCxnSpPr>
            <a:cxnSpLocks/>
          </p:cNvCxnSpPr>
          <p:nvPr/>
        </p:nvCxnSpPr>
        <p:spPr>
          <a:xfrm flipV="1">
            <a:off x="6584849" y="2810135"/>
            <a:ext cx="702532" cy="650858"/>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DB97C5-21C1-6AEA-C6E2-03EC7B0FB459}"/>
              </a:ext>
            </a:extLst>
          </p:cNvPr>
          <p:cNvSpPr txBox="1"/>
          <p:nvPr/>
        </p:nvSpPr>
        <p:spPr>
          <a:xfrm rot="18965518">
            <a:off x="6272892" y="2797935"/>
            <a:ext cx="1086371" cy="480728"/>
          </a:xfrm>
          <a:prstGeom prst="rect">
            <a:avLst/>
          </a:prstGeom>
          <a:noFill/>
        </p:spPr>
        <p:txBody>
          <a:bodyPr wrap="square" lIns="108000" tIns="108000" rIns="108000" bIns="108000" rtlCol="0">
            <a:noAutofit/>
          </a:bodyPr>
          <a:lstStyle/>
          <a:p>
            <a:r>
              <a:rPr lang="en-US" dirty="0">
                <a:solidFill>
                  <a:schemeClr val="bg2"/>
                </a:solidFill>
                <a:latin typeface="Arial" panose="020B0604020202020204" pitchFamily="34" charset="0"/>
                <a:cs typeface="Arial" panose="020B0604020202020204" pitchFamily="34" charset="0"/>
              </a:rPr>
              <a:t>Provide  Prompt</a:t>
            </a:r>
            <a:endParaRPr lang="en-NL" noProof="0" dirty="0" err="1">
              <a:solidFill>
                <a:schemeClr val="bg2"/>
              </a:solidFill>
              <a:latin typeface="Arial" panose="020B0604020202020204" pitchFamily="34" charset="0"/>
              <a:cs typeface="Arial" panose="020B0604020202020204" pitchFamily="34" charset="0"/>
            </a:endParaRPr>
          </a:p>
        </p:txBody>
      </p:sp>
      <p:sp>
        <p:nvSpPr>
          <p:cNvPr id="26" name="Freeform: Shape 25">
            <a:extLst>
              <a:ext uri="{FF2B5EF4-FFF2-40B4-BE49-F238E27FC236}">
                <a16:creationId xmlns:a16="http://schemas.microsoft.com/office/drawing/2014/main" id="{9D66A502-FAF9-80BD-2FEB-BD41E5FB9430}"/>
              </a:ext>
            </a:extLst>
          </p:cNvPr>
          <p:cNvSpPr/>
          <p:nvPr/>
        </p:nvSpPr>
        <p:spPr>
          <a:xfrm>
            <a:off x="4945875" y="1870015"/>
            <a:ext cx="1859276" cy="287705"/>
          </a:xfrm>
          <a:custGeom>
            <a:avLst/>
            <a:gdLst>
              <a:gd name="connsiteX0" fmla="*/ 0 w 1859276"/>
              <a:gd name="connsiteY0" fmla="*/ 287705 h 287705"/>
              <a:gd name="connsiteX1" fmla="*/ 14990 w 1859276"/>
              <a:gd name="connsiteY1" fmla="*/ 212755 h 287705"/>
              <a:gd name="connsiteX2" fmla="*/ 52465 w 1859276"/>
              <a:gd name="connsiteY2" fmla="*/ 175279 h 287705"/>
              <a:gd name="connsiteX3" fmla="*/ 134911 w 1859276"/>
              <a:gd name="connsiteY3" fmla="*/ 137804 h 287705"/>
              <a:gd name="connsiteX4" fmla="*/ 337278 w 1859276"/>
              <a:gd name="connsiteY4" fmla="*/ 107823 h 287705"/>
              <a:gd name="connsiteX5" fmla="*/ 509665 w 1859276"/>
              <a:gd name="connsiteY5" fmla="*/ 92833 h 287705"/>
              <a:gd name="connsiteX6" fmla="*/ 689547 w 1859276"/>
              <a:gd name="connsiteY6" fmla="*/ 62853 h 287705"/>
              <a:gd name="connsiteX7" fmla="*/ 794478 w 1859276"/>
              <a:gd name="connsiteY7" fmla="*/ 40368 h 287705"/>
              <a:gd name="connsiteX8" fmla="*/ 914400 w 1859276"/>
              <a:gd name="connsiteY8" fmla="*/ 32873 h 287705"/>
              <a:gd name="connsiteX9" fmla="*/ 1214203 w 1859276"/>
              <a:gd name="connsiteY9" fmla="*/ 10387 h 287705"/>
              <a:gd name="connsiteX10" fmla="*/ 1311639 w 1859276"/>
              <a:gd name="connsiteY10" fmla="*/ 55358 h 287705"/>
              <a:gd name="connsiteX11" fmla="*/ 1349115 w 1859276"/>
              <a:gd name="connsiteY11" fmla="*/ 62853 h 287705"/>
              <a:gd name="connsiteX12" fmla="*/ 1386590 w 1859276"/>
              <a:gd name="connsiteY12" fmla="*/ 77843 h 287705"/>
              <a:gd name="connsiteX13" fmla="*/ 1588957 w 1859276"/>
              <a:gd name="connsiteY13" fmla="*/ 100328 h 287705"/>
              <a:gd name="connsiteX14" fmla="*/ 1753849 w 1859276"/>
              <a:gd name="connsiteY14" fmla="*/ 145299 h 287705"/>
              <a:gd name="connsiteX15" fmla="*/ 1776334 w 1859276"/>
              <a:gd name="connsiteY15" fmla="*/ 160289 h 287705"/>
              <a:gd name="connsiteX16" fmla="*/ 1821305 w 1859276"/>
              <a:gd name="connsiteY16" fmla="*/ 205260 h 287705"/>
              <a:gd name="connsiteX17" fmla="*/ 1843790 w 1859276"/>
              <a:gd name="connsiteY17" fmla="*/ 242735 h 287705"/>
              <a:gd name="connsiteX18" fmla="*/ 1858780 w 1859276"/>
              <a:gd name="connsiteY18" fmla="*/ 265220 h 287705"/>
              <a:gd name="connsiteX19" fmla="*/ 1858780 w 1859276"/>
              <a:gd name="connsiteY19" fmla="*/ 272715 h 28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9276" h="287705">
                <a:moveTo>
                  <a:pt x="0" y="287705"/>
                </a:moveTo>
                <a:cubicBezTo>
                  <a:pt x="4997" y="262722"/>
                  <a:pt x="4216" y="235843"/>
                  <a:pt x="14990" y="212755"/>
                </a:cubicBezTo>
                <a:cubicBezTo>
                  <a:pt x="22461" y="196746"/>
                  <a:pt x="39261" y="187016"/>
                  <a:pt x="52465" y="175279"/>
                </a:cubicBezTo>
                <a:cubicBezTo>
                  <a:pt x="84116" y="147145"/>
                  <a:pt x="89189" y="148562"/>
                  <a:pt x="134911" y="137804"/>
                </a:cubicBezTo>
                <a:cubicBezTo>
                  <a:pt x="209432" y="120270"/>
                  <a:pt x="255667" y="115984"/>
                  <a:pt x="337278" y="107823"/>
                </a:cubicBezTo>
                <a:cubicBezTo>
                  <a:pt x="394671" y="102084"/>
                  <a:pt x="452450" y="100137"/>
                  <a:pt x="509665" y="92833"/>
                </a:cubicBezTo>
                <a:cubicBezTo>
                  <a:pt x="569963" y="85135"/>
                  <a:pt x="629765" y="73865"/>
                  <a:pt x="689547" y="62853"/>
                </a:cubicBezTo>
                <a:cubicBezTo>
                  <a:pt x="724726" y="56373"/>
                  <a:pt x="759021" y="45096"/>
                  <a:pt x="794478" y="40368"/>
                </a:cubicBezTo>
                <a:cubicBezTo>
                  <a:pt x="834179" y="35075"/>
                  <a:pt x="874426" y="35371"/>
                  <a:pt x="914400" y="32873"/>
                </a:cubicBezTo>
                <a:cubicBezTo>
                  <a:pt x="1056968" y="2858"/>
                  <a:pt x="1063830" y="-11095"/>
                  <a:pt x="1214203" y="10387"/>
                </a:cubicBezTo>
                <a:cubicBezTo>
                  <a:pt x="1237707" y="13745"/>
                  <a:pt x="1288729" y="47027"/>
                  <a:pt x="1311639" y="55358"/>
                </a:cubicBezTo>
                <a:cubicBezTo>
                  <a:pt x="1323611" y="59712"/>
                  <a:pt x="1336623" y="60355"/>
                  <a:pt x="1349115" y="62853"/>
                </a:cubicBezTo>
                <a:cubicBezTo>
                  <a:pt x="1361607" y="67850"/>
                  <a:pt x="1373538" y="74580"/>
                  <a:pt x="1386590" y="77843"/>
                </a:cubicBezTo>
                <a:cubicBezTo>
                  <a:pt x="1464132" y="97228"/>
                  <a:pt x="1504693" y="95062"/>
                  <a:pt x="1588957" y="100328"/>
                </a:cubicBezTo>
                <a:cubicBezTo>
                  <a:pt x="1805006" y="134442"/>
                  <a:pt x="1683449" y="86632"/>
                  <a:pt x="1753849" y="145299"/>
                </a:cubicBezTo>
                <a:cubicBezTo>
                  <a:pt x="1760769" y="151066"/>
                  <a:pt x="1769601" y="154304"/>
                  <a:pt x="1776334" y="160289"/>
                </a:cubicBezTo>
                <a:cubicBezTo>
                  <a:pt x="1792179" y="174373"/>
                  <a:pt x="1810398" y="187082"/>
                  <a:pt x="1821305" y="205260"/>
                </a:cubicBezTo>
                <a:cubicBezTo>
                  <a:pt x="1828800" y="217752"/>
                  <a:pt x="1836069" y="230382"/>
                  <a:pt x="1843790" y="242735"/>
                </a:cubicBezTo>
                <a:cubicBezTo>
                  <a:pt x="1848564" y="250374"/>
                  <a:pt x="1854752" y="257163"/>
                  <a:pt x="1858780" y="265220"/>
                </a:cubicBezTo>
                <a:cubicBezTo>
                  <a:pt x="1859897" y="267455"/>
                  <a:pt x="1858780" y="270217"/>
                  <a:pt x="1858780" y="2727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8" name="Connector: Curved 27">
            <a:extLst>
              <a:ext uri="{FF2B5EF4-FFF2-40B4-BE49-F238E27FC236}">
                <a16:creationId xmlns:a16="http://schemas.microsoft.com/office/drawing/2014/main" id="{43F85C18-D4ED-881F-E7A1-374588D252A4}"/>
              </a:ext>
            </a:extLst>
          </p:cNvPr>
          <p:cNvCxnSpPr>
            <a:cxnSpLocks/>
            <a:stCxn id="11" idx="0"/>
            <a:endCxn id="14" idx="0"/>
          </p:cNvCxnSpPr>
          <p:nvPr/>
        </p:nvCxnSpPr>
        <p:spPr>
          <a:xfrm rot="5400000" flipH="1" flipV="1">
            <a:off x="5880439" y="765949"/>
            <a:ext cx="5572" cy="2808311"/>
          </a:xfrm>
          <a:prstGeom prst="curvedConnector3">
            <a:avLst>
              <a:gd name="adj1" fmla="val 4202656"/>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5919BB-D272-9E8C-D320-051F670FAEEC}"/>
              </a:ext>
            </a:extLst>
          </p:cNvPr>
          <p:cNvCxnSpPr/>
          <p:nvPr/>
        </p:nvCxnSpPr>
        <p:spPr>
          <a:xfrm>
            <a:off x="5189779" y="2316906"/>
            <a:ext cx="1434102"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BAA2D33-E694-CD95-3485-86AF8363EB14}"/>
              </a:ext>
            </a:extLst>
          </p:cNvPr>
          <p:cNvCxnSpPr>
            <a:cxnSpLocks/>
          </p:cNvCxnSpPr>
          <p:nvPr/>
        </p:nvCxnSpPr>
        <p:spPr>
          <a:xfrm flipH="1">
            <a:off x="5189779" y="2578542"/>
            <a:ext cx="1424732"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DFC0193-0C1D-6EDE-0991-770F5630E874}"/>
              </a:ext>
            </a:extLst>
          </p:cNvPr>
          <p:cNvSpPr txBox="1"/>
          <p:nvPr/>
        </p:nvSpPr>
        <p:spPr>
          <a:xfrm>
            <a:off x="5323296" y="1902697"/>
            <a:ext cx="1823110" cy="784327"/>
          </a:xfrm>
          <a:prstGeom prst="rect">
            <a:avLst/>
          </a:prstGeom>
          <a:noFill/>
        </p:spPr>
        <p:txBody>
          <a:bodyPr wrap="square" lIns="108000" tIns="108000" rIns="108000" bIns="108000" rtlCol="0">
            <a:noAutofit/>
          </a:bodyPr>
          <a:lstStyle/>
          <a:p>
            <a:r>
              <a:rPr lang="en-US" altLang="zh-CN" noProof="0" dirty="0">
                <a:solidFill>
                  <a:schemeClr val="bg2"/>
                </a:solidFill>
                <a:latin typeface="Arial" panose="020B0604020202020204" pitchFamily="34" charset="0"/>
                <a:cs typeface="Arial" panose="020B0604020202020204" pitchFamily="34" charset="0"/>
              </a:rPr>
              <a:t>Musical</a:t>
            </a:r>
          </a:p>
          <a:p>
            <a:endParaRPr lang="en-US" altLang="zh-CN" dirty="0">
              <a:solidFill>
                <a:schemeClr val="bg2"/>
              </a:solidFill>
              <a:latin typeface="Arial" panose="020B0604020202020204" pitchFamily="34" charset="0"/>
              <a:cs typeface="Arial" panose="020B0604020202020204" pitchFamily="34" charset="0"/>
            </a:endParaRPr>
          </a:p>
          <a:p>
            <a:r>
              <a:rPr lang="en-US" altLang="zh-CN" noProof="0" dirty="0">
                <a:solidFill>
                  <a:schemeClr val="bg2"/>
                </a:solidFill>
                <a:latin typeface="Arial" panose="020B0604020202020204" pitchFamily="34" charset="0"/>
                <a:cs typeface="Arial" panose="020B0604020202020204" pitchFamily="34" charset="0"/>
              </a:rPr>
              <a:t>Elements</a:t>
            </a:r>
            <a:endParaRPr lang="en-NL" noProof="0" dirty="0" err="1">
              <a:solidFill>
                <a:schemeClr val="bg2"/>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3B41C6CC-4E92-D5AA-E7BC-CF8D621734EC}"/>
              </a:ext>
            </a:extLst>
          </p:cNvPr>
          <p:cNvCxnSpPr/>
          <p:nvPr/>
        </p:nvCxnSpPr>
        <p:spPr>
          <a:xfrm>
            <a:off x="8583526" y="3000982"/>
            <a:ext cx="864096"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C5195934-FA99-4BB4-33ED-8D88CEBAF097}"/>
              </a:ext>
            </a:extLst>
          </p:cNvPr>
          <p:cNvSpPr/>
          <p:nvPr/>
        </p:nvSpPr>
        <p:spPr>
          <a:xfrm>
            <a:off x="9538315" y="2676946"/>
            <a:ext cx="1440160" cy="648072"/>
          </a:xfrm>
          <a:prstGeom prst="roundRect">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Final Output</a:t>
            </a:r>
            <a:endParaRPr lang="en-N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5190730"/>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38F48-0F32-D7E4-4B2C-1D1B3E0A4A47}"/>
              </a:ext>
            </a:extLst>
          </p:cNvPr>
          <p:cNvSpPr>
            <a:spLocks noGrp="1"/>
          </p:cNvSpPr>
          <p:nvPr>
            <p:ph type="title"/>
          </p:nvPr>
        </p:nvSpPr>
        <p:spPr/>
        <p:txBody>
          <a:bodyPr/>
          <a:lstStyle/>
          <a:p>
            <a:r>
              <a:rPr lang="en-US" altLang="zh-CN" dirty="0"/>
              <a:t>Showcase</a:t>
            </a:r>
            <a:endParaRPr lang="en-NL" dirty="0"/>
          </a:p>
        </p:txBody>
      </p:sp>
      <p:sp>
        <p:nvSpPr>
          <p:cNvPr id="4" name="Slide Number Placeholder 3">
            <a:extLst>
              <a:ext uri="{FF2B5EF4-FFF2-40B4-BE49-F238E27FC236}">
                <a16:creationId xmlns:a16="http://schemas.microsoft.com/office/drawing/2014/main" id="{3601CC4A-898C-2C4A-C3C2-152DAF7601F3}"/>
              </a:ext>
            </a:extLst>
          </p:cNvPr>
          <p:cNvSpPr>
            <a:spLocks noGrp="1"/>
          </p:cNvSpPr>
          <p:nvPr>
            <p:ph type="sldNum" sz="quarter" idx="4"/>
          </p:nvPr>
        </p:nvSpPr>
        <p:spPr/>
        <p:txBody>
          <a:bodyPr/>
          <a:lstStyle/>
          <a:p>
            <a:fld id="{5EE7099E-8998-4851-915A-4F4831808297}" type="slidenum">
              <a:rPr lang="nl-NL" smtClean="0"/>
              <a:pPr/>
              <a:t>5</a:t>
            </a:fld>
            <a:endParaRPr lang="nl-NL"/>
          </a:p>
        </p:txBody>
      </p:sp>
      <p:pic>
        <p:nvPicPr>
          <p:cNvPr id="3" name="comix - SD 480p">
            <a:hlinkClick r:id="" action="ppaction://media"/>
            <a:extLst>
              <a:ext uri="{FF2B5EF4-FFF2-40B4-BE49-F238E27FC236}">
                <a16:creationId xmlns:a16="http://schemas.microsoft.com/office/drawing/2014/main" id="{16693AA0-67EE-8308-01F2-BBB7934B8E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0663" y="1224868"/>
            <a:ext cx="8816528" cy="4408264"/>
          </a:xfrm>
          <a:prstGeom prst="rect">
            <a:avLst/>
          </a:prstGeom>
        </p:spPr>
      </p:pic>
    </p:spTree>
    <p:extLst>
      <p:ext uri="{BB962C8B-B14F-4D97-AF65-F5344CB8AC3E}">
        <p14:creationId xmlns:p14="http://schemas.microsoft.com/office/powerpoint/2010/main" val="72228075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3635-A134-8F62-529C-3527CFC259BB}"/>
              </a:ext>
            </a:extLst>
          </p:cNvPr>
          <p:cNvSpPr>
            <a:spLocks noGrp="1"/>
          </p:cNvSpPr>
          <p:nvPr>
            <p:ph type="title"/>
          </p:nvPr>
        </p:nvSpPr>
        <p:spPr/>
        <p:txBody>
          <a:bodyPr/>
          <a:lstStyle/>
          <a:p>
            <a:r>
              <a:rPr lang="en-US" altLang="zh-CN" dirty="0"/>
              <a:t>Implementation Details</a:t>
            </a:r>
            <a:endParaRPr lang="en-NL" dirty="0"/>
          </a:p>
        </p:txBody>
      </p:sp>
      <p:sp>
        <p:nvSpPr>
          <p:cNvPr id="3" name="Vertical Text Placeholder 2">
            <a:extLst>
              <a:ext uri="{FF2B5EF4-FFF2-40B4-BE49-F238E27FC236}">
                <a16:creationId xmlns:a16="http://schemas.microsoft.com/office/drawing/2014/main" id="{1D535DAA-5E2C-2AA3-B704-82AA811E6678}"/>
              </a:ext>
            </a:extLst>
          </p:cNvPr>
          <p:cNvSpPr>
            <a:spLocks noGrp="1"/>
          </p:cNvSpPr>
          <p:nvPr>
            <p:ph type="body" orient="vert" idx="1"/>
          </p:nvPr>
        </p:nvSpPr>
        <p:spPr/>
        <p:txBody>
          <a:bodyPr/>
          <a:lstStyle/>
          <a:p>
            <a:r>
              <a:rPr lang="en-US" dirty="0"/>
              <a:t>Customized </a:t>
            </a:r>
            <a:r>
              <a:rPr lang="en-US" altLang="zh-CN" dirty="0"/>
              <a:t>Music </a:t>
            </a:r>
            <a:r>
              <a:rPr lang="en-US" dirty="0"/>
              <a:t>Mix Function with Genetic Algorithm for Better Generation</a:t>
            </a:r>
          </a:p>
          <a:p>
            <a:r>
              <a:rPr lang="en-US" dirty="0"/>
              <a:t>Co-Creativity Evaluation Metrics</a:t>
            </a:r>
          </a:p>
          <a:p>
            <a:pPr lvl="1"/>
            <a:r>
              <a:rPr lang="en-US" dirty="0"/>
              <a:t>Duration: Extended </a:t>
            </a:r>
            <a:r>
              <a:rPr lang="en-US" dirty="0" err="1"/>
              <a:t>v.s</a:t>
            </a:r>
            <a:r>
              <a:rPr lang="en-US" dirty="0"/>
              <a:t> Radio Version</a:t>
            </a:r>
          </a:p>
          <a:p>
            <a:pPr lvl="1"/>
            <a:r>
              <a:rPr lang="en-US" dirty="0"/>
              <a:t>Mode Complexity</a:t>
            </a:r>
          </a:p>
          <a:p>
            <a:pPr lvl="1"/>
            <a:r>
              <a:rPr lang="en-US" dirty="0"/>
              <a:t>Chord Novelty</a:t>
            </a:r>
          </a:p>
          <a:p>
            <a:pPr lvl="1"/>
            <a:endParaRPr lang="en-US" dirty="0"/>
          </a:p>
          <a:p>
            <a:r>
              <a:rPr lang="en-US" dirty="0"/>
              <a:t>Human Feedback</a:t>
            </a:r>
          </a:p>
          <a:p>
            <a:pPr lvl="1"/>
            <a:r>
              <a:rPr lang="en-US" dirty="0"/>
              <a:t>6–8 participants</a:t>
            </a:r>
          </a:p>
          <a:p>
            <a:pPr marL="180975" lvl="1" indent="0">
              <a:buNone/>
            </a:pPr>
            <a:endParaRPr lang="en-US" dirty="0"/>
          </a:p>
        </p:txBody>
      </p:sp>
      <p:sp>
        <p:nvSpPr>
          <p:cNvPr id="4" name="Slide Number Placeholder 3">
            <a:extLst>
              <a:ext uri="{FF2B5EF4-FFF2-40B4-BE49-F238E27FC236}">
                <a16:creationId xmlns:a16="http://schemas.microsoft.com/office/drawing/2014/main" id="{038CEEA6-0676-C646-6123-1995D70C360A}"/>
              </a:ext>
            </a:extLst>
          </p:cNvPr>
          <p:cNvSpPr>
            <a:spLocks noGrp="1"/>
          </p:cNvSpPr>
          <p:nvPr>
            <p:ph type="sldNum" sz="quarter" idx="4"/>
          </p:nvPr>
        </p:nvSpPr>
        <p:spPr/>
        <p:txBody>
          <a:bodyPr/>
          <a:lstStyle/>
          <a:p>
            <a:fld id="{5EE7099E-8998-4851-915A-4F4831808297}" type="slidenum">
              <a:rPr lang="nl-NL" smtClean="0"/>
              <a:pPr/>
              <a:t>6</a:t>
            </a:fld>
            <a:endParaRPr lang="nl-NL"/>
          </a:p>
        </p:txBody>
      </p:sp>
    </p:spTree>
    <p:extLst>
      <p:ext uri="{BB962C8B-B14F-4D97-AF65-F5344CB8AC3E}">
        <p14:creationId xmlns:p14="http://schemas.microsoft.com/office/powerpoint/2010/main" val="19951576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tekst 5"/>
          <p:cNvSpPr>
            <a:spLocks noGrp="1"/>
          </p:cNvSpPr>
          <p:nvPr>
            <p:ph type="body" sz="quarter" idx="12"/>
          </p:nvPr>
        </p:nvSpPr>
        <p:spPr/>
        <p:txBody>
          <a:bodyPr/>
          <a:lstStyle/>
          <a:p>
            <a:endParaRPr lang="nl-NL" dirty="0"/>
          </a:p>
        </p:txBody>
      </p:sp>
      <p:sp>
        <p:nvSpPr>
          <p:cNvPr id="10" name="AutoShape 6">
            <a:extLst>
              <a:ext uri="{FF2B5EF4-FFF2-40B4-BE49-F238E27FC236}">
                <a16:creationId xmlns:a16="http://schemas.microsoft.com/office/drawing/2014/main" id="{2F7BDBEF-26AA-E338-A69E-6278B2E49F13}"/>
              </a:ext>
            </a:extLst>
          </p:cNvPr>
          <p:cNvSpPr>
            <a:spLocks noChangeAspect="1" noChangeArrowheads="1"/>
          </p:cNvSpPr>
          <p:nvPr/>
        </p:nvSpPr>
        <p:spPr bwMode="auto">
          <a:xfrm>
            <a:off x="3570511" y="255148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2" name="Graphic 11">
            <a:extLst>
              <a:ext uri="{FF2B5EF4-FFF2-40B4-BE49-F238E27FC236}">
                <a16:creationId xmlns:a16="http://schemas.microsoft.com/office/drawing/2014/main" id="{8851B07F-5261-7D44-8B40-2CFAEB2019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513" y="44624"/>
            <a:ext cx="1296144" cy="1296144"/>
          </a:xfrm>
          <a:prstGeom prst="rect">
            <a:avLst/>
          </a:prstGeom>
        </p:spPr>
      </p:pic>
      <p:pic>
        <p:nvPicPr>
          <p:cNvPr id="14" name="Graphic 13">
            <a:extLst>
              <a:ext uri="{FF2B5EF4-FFF2-40B4-BE49-F238E27FC236}">
                <a16:creationId xmlns:a16="http://schemas.microsoft.com/office/drawing/2014/main" id="{23662218-05C2-8328-6EDA-34A15D159C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8796" y="-8705"/>
            <a:ext cx="1323975" cy="1323975"/>
          </a:xfrm>
          <a:prstGeom prst="rect">
            <a:avLst/>
          </a:prstGeom>
        </p:spPr>
      </p:pic>
      <p:pic>
        <p:nvPicPr>
          <p:cNvPr id="16" name="Graphic 15">
            <a:extLst>
              <a:ext uri="{FF2B5EF4-FFF2-40B4-BE49-F238E27FC236}">
                <a16:creationId xmlns:a16="http://schemas.microsoft.com/office/drawing/2014/main" id="{11D36F56-90C8-8A84-84FC-B2ECEF9B02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98936" y="0"/>
            <a:ext cx="1323975" cy="1323975"/>
          </a:xfrm>
          <a:prstGeom prst="rect">
            <a:avLst/>
          </a:prstGeom>
        </p:spPr>
      </p:pic>
      <p:pic>
        <p:nvPicPr>
          <p:cNvPr id="18" name="Graphic 17">
            <a:extLst>
              <a:ext uri="{FF2B5EF4-FFF2-40B4-BE49-F238E27FC236}">
                <a16:creationId xmlns:a16="http://schemas.microsoft.com/office/drawing/2014/main" id="{89C8564E-D06D-52DC-1C44-67B43E2B4A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59076" y="32225"/>
            <a:ext cx="1323975" cy="1323975"/>
          </a:xfrm>
          <a:prstGeom prst="rect">
            <a:avLst/>
          </a:prstGeom>
        </p:spPr>
      </p:pic>
      <p:pic>
        <p:nvPicPr>
          <p:cNvPr id="20" name="Graphic 19">
            <a:extLst>
              <a:ext uri="{FF2B5EF4-FFF2-40B4-BE49-F238E27FC236}">
                <a16:creationId xmlns:a16="http://schemas.microsoft.com/office/drawing/2014/main" id="{A34FF9A6-E576-66FB-3667-03F20C6D0F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55381" y="13716"/>
            <a:ext cx="1323975" cy="1323975"/>
          </a:xfrm>
          <a:prstGeom prst="rect">
            <a:avLst/>
          </a:prstGeom>
        </p:spPr>
      </p:pic>
      <p:sp>
        <p:nvSpPr>
          <p:cNvPr id="2" name="TextBox 1">
            <a:extLst>
              <a:ext uri="{FF2B5EF4-FFF2-40B4-BE49-F238E27FC236}">
                <a16:creationId xmlns:a16="http://schemas.microsoft.com/office/drawing/2014/main" id="{83195FDB-B94F-53B7-0204-D64B938B62D1}"/>
              </a:ext>
            </a:extLst>
          </p:cNvPr>
          <p:cNvSpPr txBox="1"/>
          <p:nvPr/>
        </p:nvSpPr>
        <p:spPr>
          <a:xfrm>
            <a:off x="1346647" y="1975421"/>
            <a:ext cx="6512670" cy="1152127"/>
          </a:xfrm>
          <a:prstGeom prst="rect">
            <a:avLst/>
          </a:prstGeom>
          <a:noFill/>
        </p:spPr>
        <p:txBody>
          <a:bodyPr wrap="square" lIns="108000" tIns="108000" rIns="108000" bIns="108000" rtlCol="0">
            <a:noAutofit/>
          </a:bodyPr>
          <a:lstStyle/>
          <a:p>
            <a:r>
              <a:rPr lang="en-US" sz="4000" noProof="0" dirty="0">
                <a:solidFill>
                  <a:schemeClr val="bg1"/>
                </a:solidFill>
                <a:latin typeface="Times New Roman" panose="02020603050405020304" pitchFamily="18" charset="0"/>
                <a:cs typeface="Times New Roman" panose="02020603050405020304" pitchFamily="18" charset="0"/>
              </a:rPr>
              <a:t>Thank you for your attention!</a:t>
            </a:r>
            <a:endParaRPr lang="en-NL" sz="4000" noProof="0" dirty="0" err="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02991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Corporate template-set Universiteit Leiden">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extLst>
    <a:ext uri="{05A4C25C-085E-4340-85A3-A5531E510DB2}">
      <thm15:themeFamily xmlns:thm15="http://schemas.microsoft.com/office/thememl/2012/main" name="16-9-windows-en-met-slidenr.potx" id="{AFEA357D-D7A1-4093-8F37-2903EA1E32B4}" vid="{CE1BFD01-A7D4-4F03-8ED9-8F286D333555}"/>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8E77E9BB20574C88F1A51905EBD0AF" ma:contentTypeVersion="2" ma:contentTypeDescription="Create a new document." ma:contentTypeScope="" ma:versionID="2fd0fa924a9e82cd60e1feff1e189b11">
  <xsd:schema xmlns:xsd="http://www.w3.org/2001/XMLSchema" xmlns:xs="http://www.w3.org/2001/XMLSchema" xmlns:p="http://schemas.microsoft.com/office/2006/metadata/properties" xmlns:ns2="01a1795b-c314-4f6e-9e61-ae7877c66689" targetNamespace="http://schemas.microsoft.com/office/2006/metadata/properties" ma:root="true" ma:fieldsID="312e5ddb972235c6e69e0cbbfcd395b3" ns2:_="">
    <xsd:import namespace="01a1795b-c314-4f6e-9e61-ae7877c666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a1795b-c314-4f6e-9e61-ae7877c666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ABCAEF-D5A0-4535-AD83-587F03E189BF}">
  <ds:schemaRefs>
    <ds:schemaRef ds:uri="http://schemas.microsoft.com/sharepoint/v3/contenttype/forms"/>
  </ds:schemaRefs>
</ds:datastoreItem>
</file>

<file path=customXml/itemProps2.xml><?xml version="1.0" encoding="utf-8"?>
<ds:datastoreItem xmlns:ds="http://schemas.openxmlformats.org/officeDocument/2006/customXml" ds:itemID="{D52D4775-B13D-4BD4-89B1-2E5B7CFBB17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589FBFB-9829-4960-B574-BA25F32F53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a1795b-c314-4f6e-9e61-ae7877c666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16-9-windows-en-met-slidenr</Template>
  <TotalTime>3988</TotalTime>
  <Words>638</Words>
  <Application>Microsoft Macintosh PowerPoint</Application>
  <PresentationFormat>Custom</PresentationFormat>
  <Paragraphs>67</Paragraphs>
  <Slides>8</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Times New Roman</vt:lpstr>
      <vt:lpstr>Georgia</vt:lpstr>
      <vt:lpstr>Minion</vt:lpstr>
      <vt:lpstr>Calibri</vt:lpstr>
      <vt:lpstr>Corporate template-set Universiteit Leiden</vt:lpstr>
      <vt:lpstr>COMIX: A Co-Creative Music Mixing System Bridging AI Generation and Human Control </vt:lpstr>
      <vt:lpstr>Problem with End-to-End Generation</vt:lpstr>
      <vt:lpstr>Problem with End-to-End Generation</vt:lpstr>
      <vt:lpstr>Our Motivation</vt:lpstr>
      <vt:lpstr>System Architecture Overview</vt:lpstr>
      <vt:lpstr>Showcase</vt:lpstr>
      <vt:lpstr>Implementation Details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Shen, X. (Phillip)</dc:creator>
  <cp:lastModifiedBy>Shen, X. (Phillip)</cp:lastModifiedBy>
  <cp:revision>160</cp:revision>
  <dcterms:created xsi:type="dcterms:W3CDTF">2025-03-22T18:34:22Z</dcterms:created>
  <dcterms:modified xsi:type="dcterms:W3CDTF">2025-11-17T17:45:17Z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0x010100798E77E9BB20574C88F1A51905EBD0AF</vt:lpwstr>
  </property>
</Properties>
</file>